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69" r:id="rId6"/>
    <p:sldId id="268" r:id="rId7"/>
    <p:sldId id="261" r:id="rId8"/>
    <p:sldId id="262" r:id="rId9"/>
    <p:sldId id="273" r:id="rId10"/>
    <p:sldId id="272" r:id="rId11"/>
    <p:sldId id="281" r:id="rId12"/>
    <p:sldId id="259" r:id="rId13"/>
    <p:sldId id="270" r:id="rId14"/>
    <p:sldId id="271" r:id="rId15"/>
    <p:sldId id="274" r:id="rId16"/>
    <p:sldId id="275" r:id="rId17"/>
    <p:sldId id="276" r:id="rId18"/>
    <p:sldId id="260" r:id="rId19"/>
    <p:sldId id="277" r:id="rId20"/>
    <p:sldId id="279" r:id="rId21"/>
    <p:sldId id="280" r:id="rId22"/>
    <p:sldId id="26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24B"/>
    <a:srgbClr val="43F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D704-00D7-F60E-3109-6A31D7E62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29163C-0E43-B7B3-6C39-47AED8F0E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7A996-81E4-6B67-000C-006F4E45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BD2EC-2269-52D1-1F6C-61C69F73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D05926-A4E1-0FE5-4918-7C034C25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28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FD76B-0353-4160-CF5E-F9E565A3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D44C5CD-878E-3157-AA09-A6EA90068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3D52BA-80D0-1DE3-DDC3-6AB48679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13EEF5-52F9-75E0-8FCA-595BDDB4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86780A-4598-4114-702F-1E419F9A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92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D17298-2363-B6B1-0D08-93A24AA08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B9F9B59-0439-EED7-24BE-1F1C7354C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ECD3D1-2DC7-1391-745A-9DD0D6F0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D52390-75C9-BEAE-6AC7-A409099D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96C3BA-E2D0-E5B9-051A-E8F4AABC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92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3D19A-A2C6-C55B-19FE-54F50AA2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18E864-BFA5-65EA-BA31-F9BC3CAD3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25DDF2-6982-D340-EB78-5ADF676B1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4732A8-5438-3F20-EF2F-DA3FDA657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B1EE34-ADF4-0FEC-DF90-44419C10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74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5286A-2AB1-2E45-38B4-D427E683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BA00C-C1FE-F5C3-6B34-2E6940880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F5498F-A89E-0578-6D35-098B27B4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78DC68-1C8B-D48F-F6BC-1AF4E3C3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EEBC83-EF9B-7439-993B-50EAEB29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76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EB7B0-C3DC-A2CB-66B2-39984F2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4A6D4-DD59-D4C7-C495-7D77E6A5A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905DBD-2067-E68C-8DFA-910A33ECE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B84AB1-BE8B-59D5-83BA-CA1387C0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2939E6-7264-B551-74B2-C95D1C03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10F028-7C26-0108-A4FE-2B973CE8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698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B647A-69DE-74F9-6935-D779741C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62117C-3F0B-D0C0-05FF-214CED3DC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491FD8-947E-CA47-959B-9B9C412FF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398B39-27B5-58B0-88A0-CB1049C15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C39FF9-21AE-006B-4734-74C36B884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2272F8-9C0A-C744-51D4-82E7B463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2401F8-2CE7-4235-DD21-470843CD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B2B36C6-CE63-F21D-1381-7ECD4C64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46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49437-2F98-C252-89C5-8435794B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65EEDC7-52F4-BCCE-9C0F-571A521E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41D605E-E495-C811-1ACE-62B12329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909BCF-71B2-BE85-2B14-697DC51D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CCC3D3-C0EC-4266-5689-640E3111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2704231-F0C1-C0FF-7F2C-CFBE13F6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9079E2-A866-E776-BA29-B4A75FF6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20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290DE-8FBD-EA48-BCBA-6C09D987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B8267-8807-F678-3845-A7281D0CC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19F3DD-8072-F3CF-A7DE-441E7A76F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B8EC54-61D3-A33C-75A7-5298EBECA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9BE076-74C1-C173-25CC-F4BFB0ED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1E5E4A-4ADB-BB69-18D9-67D1E3EB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21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57BAD-8917-181C-01C4-F2A120EE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84E5C3-E509-16C9-4885-E704314EE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6157CCE-AB4C-D72E-D90F-47BF97C29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403B63-340B-06F6-2097-608EFF47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82F650-E9D3-3FA3-BBCE-EDAB8E51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C06448-BCB8-ECEE-7624-F91747BD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58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0CB1EE5-7956-EB21-6C1A-BEF98D1E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4DC6DC-B5E1-E15C-175C-BDF4E9788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A5AA61-F9B3-CF3F-B13D-9F4B13CD2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6B35-FF81-4EF5-A5D5-D02847A3E809}" type="datetimeFigureOut">
              <a:rPr lang="pt-BR" smtClean="0"/>
              <a:t>19/11/2023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978576-4FB4-2A37-AA17-7D2EBF9CC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40306F-4E02-89AF-DD64-6CA03B6A6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3A9A3-44C1-4171-9971-18B6BAD8C7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4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2CB62B-D088-7DAF-D6F8-A602220758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C89198-95C2-0FE1-7396-CF3D47F93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Aernnova/ Fatec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3E0624-E6CF-78EA-9633-666E87212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4ª sprint – Isolamento de pintura, </a:t>
            </a:r>
            <a:r>
              <a:rPr lang="pt-BR" dirty="0">
                <a:solidFill>
                  <a:schemeClr val="bg1"/>
                </a:solidFill>
              </a:rPr>
              <a:t>BlueCap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Projeto Integrador</a:t>
            </a:r>
          </a:p>
        </p:txBody>
      </p:sp>
    </p:spTree>
    <p:extLst>
      <p:ext uri="{BB962C8B-B14F-4D97-AF65-F5344CB8AC3E}">
        <p14:creationId xmlns:p14="http://schemas.microsoft.com/office/powerpoint/2010/main" val="7147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E66AC-A097-A4D3-6054-14D3603F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Custo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FBEFE6-32AF-0578-CA88-2C970916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1ª opção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Orçamento com duas empresas especializadas em peças de silicone customizadas 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Inviabilidade do projeto por causa da pequena quantidade de peças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Pedido mínimo de 1000 unidades por molde 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Mesmo fazendo em pequenas quantidades, cada peça custaria aproximadamente R$ 300,00 cada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24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2C713-67BC-CDD9-7DDA-2A2A2CCA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Custo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8CDB34-994A-FB33-2178-E6DCD36E4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2ª opção</a:t>
            </a:r>
          </a:p>
          <a:p>
            <a:r>
              <a:rPr lang="pt-BR" dirty="0">
                <a:solidFill>
                  <a:schemeClr val="bg1"/>
                </a:solidFill>
              </a:rPr>
              <a:t>Moldagem  manual</a:t>
            </a:r>
          </a:p>
          <a:p>
            <a:r>
              <a:rPr lang="pt-BR" dirty="0">
                <a:solidFill>
                  <a:schemeClr val="bg1"/>
                </a:solidFill>
              </a:rPr>
              <a:t>Peças customizadas </a:t>
            </a:r>
          </a:p>
          <a:p>
            <a:r>
              <a:rPr lang="pt-BR" dirty="0">
                <a:solidFill>
                  <a:schemeClr val="bg1"/>
                </a:solidFill>
              </a:rPr>
              <a:t>O próprio grupo faria todo o projeto com a Aernnova como cliente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519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BC6CF86-7378-CE66-C1B0-5AC21BCED480}"/>
              </a:ext>
            </a:extLst>
          </p:cNvPr>
          <p:cNvSpPr/>
          <p:nvPr/>
        </p:nvSpPr>
        <p:spPr>
          <a:xfrm>
            <a:off x="-71120" y="0"/>
            <a:ext cx="586232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ABDFF5-2FE5-B2C0-D65D-E51930B5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Protótipos</a:t>
            </a:r>
            <a:endParaRPr lang="pt-BR" sz="40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5" descr="Xícara em cima de prato&#10;&#10;Descrição gerada automaticamente com confiança baixa">
            <a:extLst>
              <a:ext uri="{FF2B5EF4-FFF2-40B4-BE49-F238E27FC236}">
                <a16:creationId xmlns:a16="http://schemas.microsoft.com/office/drawing/2014/main" id="{1FC79ED1-8AD6-0806-5273-3DA034A64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22489"/>
          <a:stretch/>
        </p:blipFill>
        <p:spPr>
          <a:xfrm>
            <a:off x="7251578" y="3230880"/>
            <a:ext cx="4021017" cy="325040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E7DFD5-EFEA-F1F5-536F-21FCB47E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Impressão 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peça foi impressa em 3d  para servir de “macho” para o molde negativo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Imagem 8" descr="Bolo em cima da mesa&#10;&#10;Descrição gerada automaticamente com confiança baixa">
            <a:extLst>
              <a:ext uri="{FF2B5EF4-FFF2-40B4-BE49-F238E27FC236}">
                <a16:creationId xmlns:a16="http://schemas.microsoft.com/office/drawing/2014/main" id="{C11E6F67-5FB9-0E3A-E0E9-A3A4E7994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78" y="733703"/>
            <a:ext cx="4023995" cy="22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7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BC6CF86-7378-CE66-C1B0-5AC21BCED480}"/>
              </a:ext>
            </a:extLst>
          </p:cNvPr>
          <p:cNvSpPr/>
          <p:nvPr/>
        </p:nvSpPr>
        <p:spPr>
          <a:xfrm>
            <a:off x="-71120" y="0"/>
            <a:ext cx="586232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ABDFF5-2FE5-B2C0-D65D-E51930B5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Molde negativo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E7DFD5-EFEA-F1F5-536F-21FCB47E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bg1"/>
                </a:solidFill>
              </a:rPr>
              <a:t>O molde negativo  foi feito utilizando uma borracha de silicone própria para molde peças de  silicone com alta flexibilidade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Tempo de cura: 3:30 horas em estufa</a:t>
            </a:r>
          </a:p>
          <a:p>
            <a:r>
              <a:rPr lang="pt-BR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m 9" descr="Uma imagem contendo azul, mesa, água, bolo&#10;&#10;Descrição gerada automaticamente">
            <a:extLst>
              <a:ext uri="{FF2B5EF4-FFF2-40B4-BE49-F238E27FC236}">
                <a16:creationId xmlns:a16="http://schemas.microsoft.com/office/drawing/2014/main" id="{76434A42-2C5A-FFE4-D6EC-45C6B3A2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t="19407" r="8544" b="10519"/>
          <a:stretch/>
        </p:blipFill>
        <p:spPr>
          <a:xfrm>
            <a:off x="6563360" y="1026160"/>
            <a:ext cx="4572000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BC6CF86-7378-CE66-C1B0-5AC21BCED480}"/>
              </a:ext>
            </a:extLst>
          </p:cNvPr>
          <p:cNvSpPr/>
          <p:nvPr/>
        </p:nvSpPr>
        <p:spPr>
          <a:xfrm>
            <a:off x="-71120" y="0"/>
            <a:ext cx="586232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ABDFF5-2FE5-B2C0-D65D-E51930B5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Protótipo 1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E7DFD5-EFEA-F1F5-536F-21FCB47E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Somente silicone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 O silicone ficou muito mole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Não gerando a pressão necessária para se fixar na longarina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Tempo de cura: 2 horas em estufa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azul, xícara, mesa, tigela&#10;&#10;Descrição gerada automaticamente">
            <a:extLst>
              <a:ext uri="{FF2B5EF4-FFF2-40B4-BE49-F238E27FC236}">
                <a16:creationId xmlns:a16="http://schemas.microsoft.com/office/drawing/2014/main" id="{64D66D38-3199-7B57-2703-DE1C79245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20444" r="12887" b="23977"/>
          <a:stretch/>
        </p:blipFill>
        <p:spPr>
          <a:xfrm>
            <a:off x="6807199" y="1290320"/>
            <a:ext cx="4651829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azul, mesa, xícara, pedaço&#10;&#10;Descrição gerada automaticamente">
            <a:extLst>
              <a:ext uri="{FF2B5EF4-FFF2-40B4-BE49-F238E27FC236}">
                <a16:creationId xmlns:a16="http://schemas.microsoft.com/office/drawing/2014/main" id="{BADA1D2E-2563-0251-C1D8-5BDD1F9F3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22963" r="17175" b="21185"/>
          <a:stretch/>
        </p:blipFill>
        <p:spPr>
          <a:xfrm>
            <a:off x="7007223" y="142240"/>
            <a:ext cx="3952241" cy="383032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BC6CF86-7378-CE66-C1B0-5AC21BCED480}"/>
              </a:ext>
            </a:extLst>
          </p:cNvPr>
          <p:cNvSpPr/>
          <p:nvPr/>
        </p:nvSpPr>
        <p:spPr>
          <a:xfrm>
            <a:off x="-71120" y="0"/>
            <a:ext cx="586232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ABDFF5-2FE5-B2C0-D65D-E51930B5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Protótipo 2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E7DFD5-EFEA-F1F5-536F-21FCB47E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6990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Silicone + Epóxi flexível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Foi adicionada uma camada externa de epóxi flexível à peça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Houve uma melhora, deixando mais rígida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Porém a resina não aderiu bem ao silicone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Tempo de cura: 4 horas em estufa – 2 processos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ntendo no interior, bolo, mesa, azul&#10;&#10;Descrição gerada automaticamente">
            <a:extLst>
              <a:ext uri="{FF2B5EF4-FFF2-40B4-BE49-F238E27FC236}">
                <a16:creationId xmlns:a16="http://schemas.microsoft.com/office/drawing/2014/main" id="{42376DB1-59F4-9CA9-DC87-55A4E8E81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7" b="12148"/>
          <a:stretch/>
        </p:blipFill>
        <p:spPr>
          <a:xfrm rot="5400000">
            <a:off x="7376381" y="3234916"/>
            <a:ext cx="3268529" cy="3977640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110A3EA-ADE6-361A-BFD8-137C217A17E6}"/>
              </a:ext>
            </a:extLst>
          </p:cNvPr>
          <p:cNvCxnSpPr/>
          <p:nvPr/>
        </p:nvCxnSpPr>
        <p:spPr>
          <a:xfrm flipV="1">
            <a:off x="7101840" y="5648960"/>
            <a:ext cx="894080" cy="9753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44B361B-80CA-53BB-81D7-DEAE22C36913}"/>
              </a:ext>
            </a:extLst>
          </p:cNvPr>
          <p:cNvCxnSpPr/>
          <p:nvPr/>
        </p:nvCxnSpPr>
        <p:spPr>
          <a:xfrm flipV="1">
            <a:off x="6400802" y="4248376"/>
            <a:ext cx="894080" cy="9753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6B1F0CC-A890-AEEC-D9BF-97CB8D4C7D7A}"/>
              </a:ext>
            </a:extLst>
          </p:cNvPr>
          <p:cNvCxnSpPr>
            <a:cxnSpLocks/>
          </p:cNvCxnSpPr>
          <p:nvPr/>
        </p:nvCxnSpPr>
        <p:spPr>
          <a:xfrm flipH="1" flipV="1">
            <a:off x="9733280" y="3268529"/>
            <a:ext cx="1016000" cy="97984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43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45C425B-D76A-1434-8D1A-15A9BE61FF47}"/>
              </a:ext>
            </a:extLst>
          </p:cNvPr>
          <p:cNvSpPr/>
          <p:nvPr/>
        </p:nvSpPr>
        <p:spPr>
          <a:xfrm>
            <a:off x="6329680" y="0"/>
            <a:ext cx="586232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DE66AC-A097-A4D3-6054-14D3603F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081" y="660400"/>
            <a:ext cx="3932237" cy="16002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Protótipo 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FBEFE6-32AF-0578-CA88-2C970916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0F1478A-0C50-2147-1D4E-15341DFAE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21081" y="2260600"/>
            <a:ext cx="3932237" cy="3811588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Epóxi Flexível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Pouco flexível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Tempo de cura foi acelerado, mas deixou a peça quebradiça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7" name="Imagem 6" descr="Uma imagem contendo mesa, pequeno, balcão, prato&#10;&#10;Descrição gerada automaticamente">
            <a:extLst>
              <a:ext uri="{FF2B5EF4-FFF2-40B4-BE49-F238E27FC236}">
                <a16:creationId xmlns:a16="http://schemas.microsoft.com/office/drawing/2014/main" id="{377ECA9A-766E-9D05-9C34-5BD38E3A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21" b="37037"/>
          <a:stretch/>
        </p:blipFill>
        <p:spPr>
          <a:xfrm>
            <a:off x="2663509" y="3341923"/>
            <a:ext cx="3695218" cy="3457022"/>
          </a:xfrm>
          <a:prstGeom prst="rect">
            <a:avLst/>
          </a:prstGeom>
        </p:spPr>
      </p:pic>
      <p:pic>
        <p:nvPicPr>
          <p:cNvPr id="9" name="Imagem 8" descr="Tigela de vidro&#10;&#10;Descrição gerada automaticamente com confiança média">
            <a:extLst>
              <a:ext uri="{FF2B5EF4-FFF2-40B4-BE49-F238E27FC236}">
                <a16:creationId xmlns:a16="http://schemas.microsoft.com/office/drawing/2014/main" id="{93F731AD-33D9-4AA5-F0FD-3BCB20F399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t="18109" r="2915" b="18928"/>
          <a:stretch/>
        </p:blipFill>
        <p:spPr>
          <a:xfrm>
            <a:off x="0" y="54769"/>
            <a:ext cx="4360083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45C425B-D76A-1434-8D1A-15A9BE61FF47}"/>
              </a:ext>
            </a:extLst>
          </p:cNvPr>
          <p:cNvSpPr/>
          <p:nvPr/>
        </p:nvSpPr>
        <p:spPr>
          <a:xfrm>
            <a:off x="6329680" y="0"/>
            <a:ext cx="586232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DE66AC-A097-A4D3-6054-14D3603F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081" y="660400"/>
            <a:ext cx="3932237" cy="16002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Protótipo 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FBEFE6-32AF-0578-CA88-2C970916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0F1478A-0C50-2147-1D4E-15341DFAE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21081" y="2260600"/>
            <a:ext cx="3932237" cy="3811588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Epóxi Flexível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Pouco flexível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Tempo de cura foi aumentado e a uma temperatura mais baixa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Peça menos quebradiça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ntendo mesa, no interior, xícara, tigela&#10;&#10;Descrição gerada automaticamente">
            <a:extLst>
              <a:ext uri="{FF2B5EF4-FFF2-40B4-BE49-F238E27FC236}">
                <a16:creationId xmlns:a16="http://schemas.microsoft.com/office/drawing/2014/main" id="{F41411E1-322D-A6A5-8102-FF6E6945F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" t="9630" r="3807" b="23852"/>
          <a:stretch/>
        </p:blipFill>
        <p:spPr>
          <a:xfrm>
            <a:off x="585788" y="1143317"/>
            <a:ext cx="4907280" cy="45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3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DBF0E-7AB6-5FD3-3C42-266471D6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Teste</a:t>
            </a:r>
          </a:p>
        </p:txBody>
      </p:sp>
      <p:pic>
        <p:nvPicPr>
          <p:cNvPr id="6" name="Espaço Reservado para Conteúdo 5" descr="Uma imagem contendo no interior, pequeno, mesa, homem&#10;&#10;Descrição gerada automaticamente">
            <a:extLst>
              <a:ext uri="{FF2B5EF4-FFF2-40B4-BE49-F238E27FC236}">
                <a16:creationId xmlns:a16="http://schemas.microsoft.com/office/drawing/2014/main" id="{734CDDF0-818A-F6B6-963D-52E6BD02E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34" y="1476265"/>
            <a:ext cx="2736331" cy="5016607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4FA7E5A-1520-0C0F-8B29-B918B1FB5605}"/>
              </a:ext>
            </a:extLst>
          </p:cNvPr>
          <p:cNvSpPr/>
          <p:nvPr/>
        </p:nvSpPr>
        <p:spPr>
          <a:xfrm>
            <a:off x="11734800" y="0"/>
            <a:ext cx="14224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relógio, pequeno, azulejado, monitor&#10;&#10;Descrição gerada automaticamente">
            <a:extLst>
              <a:ext uri="{FF2B5EF4-FFF2-40B4-BE49-F238E27FC236}">
                <a16:creationId xmlns:a16="http://schemas.microsoft.com/office/drawing/2014/main" id="{05A5DD33-A4CB-08CB-6D36-F586776B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52" y="1476263"/>
            <a:ext cx="2736331" cy="5016607"/>
          </a:xfrm>
          <a:prstGeom prst="rect">
            <a:avLst/>
          </a:prstGeom>
        </p:spPr>
      </p:pic>
      <p:pic>
        <p:nvPicPr>
          <p:cNvPr id="14" name="Imagem 13" descr="Uma imagem contendo pessoa, no interior, segurando, homem&#10;&#10;Descrição gerada automaticamente">
            <a:extLst>
              <a:ext uri="{FF2B5EF4-FFF2-40B4-BE49-F238E27FC236}">
                <a16:creationId xmlns:a16="http://schemas.microsoft.com/office/drawing/2014/main" id="{FF239028-4DD3-C2DF-231C-7E0412836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816" y="1476262"/>
            <a:ext cx="2736332" cy="50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DBF0E-7AB6-5FD3-3C42-266471D6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7D677-232C-7C2D-86CB-7E1260E3C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Apesar de encaixar bem as peças de silicone mesmo não estando com a rigidez esperada para a fixação, a peça conseguiu desempenhar seu papel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Tivemos um feedback positivo do processista que gostou da ideia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 peça de Epóxi flexível se mostrou ineficiente, devido a alta rigidez em comparação ao silicone, poderia acabar riscando a peça.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3AA847D-0FDF-A65F-DE18-969FFAA79572}"/>
              </a:ext>
            </a:extLst>
          </p:cNvPr>
          <p:cNvSpPr/>
          <p:nvPr/>
        </p:nvSpPr>
        <p:spPr>
          <a:xfrm>
            <a:off x="11734800" y="0"/>
            <a:ext cx="14224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66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22629-0E2E-6EBA-1A27-CA432A3F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</a:p>
        </p:txBody>
      </p:sp>
      <p:pic>
        <p:nvPicPr>
          <p:cNvPr id="5" name="Espaço Reservado para Conteúdo 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DA431053-8C7B-15DE-5947-A115BF3A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67" y="2077722"/>
            <a:ext cx="2971483" cy="2971483"/>
          </a:xfrm>
        </p:spPr>
      </p:pic>
      <p:pic>
        <p:nvPicPr>
          <p:cNvPr id="7" name="Imagem 6" descr="Mulher posando para foto&#10;&#10;Descrição gerada automaticamente">
            <a:extLst>
              <a:ext uri="{FF2B5EF4-FFF2-40B4-BE49-F238E27FC236}">
                <a16:creationId xmlns:a16="http://schemas.microsoft.com/office/drawing/2014/main" id="{861FC830-F7FF-68CE-E9A7-060480CC2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23" y="2077720"/>
            <a:ext cx="2971484" cy="2971484"/>
          </a:xfrm>
          <a:prstGeom prst="rect">
            <a:avLst/>
          </a:prstGeom>
        </p:spPr>
      </p:pic>
      <p:pic>
        <p:nvPicPr>
          <p:cNvPr id="9" name="Imagem 8" descr="Foto em preto e branco de mulher sorrindo&#10;&#10;Descrição gerada automaticamente">
            <a:extLst>
              <a:ext uri="{FF2B5EF4-FFF2-40B4-BE49-F238E27FC236}">
                <a16:creationId xmlns:a16="http://schemas.microsoft.com/office/drawing/2014/main" id="{FD5061E6-E919-2583-F6FE-CA35976B1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57" y="2077720"/>
            <a:ext cx="2971485" cy="297148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5E2404-9EC9-6795-3F51-DA7185C4E38A}"/>
              </a:ext>
            </a:extLst>
          </p:cNvPr>
          <p:cNvSpPr txBox="1"/>
          <p:nvPr/>
        </p:nvSpPr>
        <p:spPr>
          <a:xfrm>
            <a:off x="1587847" y="5236181"/>
            <a:ext cx="1770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Jessica Simoni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653D385-48CB-F74E-3464-C5025B648B29}"/>
              </a:ext>
            </a:extLst>
          </p:cNvPr>
          <p:cNvSpPr txBox="1"/>
          <p:nvPr/>
        </p:nvSpPr>
        <p:spPr>
          <a:xfrm>
            <a:off x="4728926" y="5236181"/>
            <a:ext cx="2734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Teodoro da Purificação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6EFCAD-4946-AC57-DF95-A5921E572AC1}"/>
              </a:ext>
            </a:extLst>
          </p:cNvPr>
          <p:cNvSpPr txBox="1"/>
          <p:nvPr/>
        </p:nvSpPr>
        <p:spPr>
          <a:xfrm>
            <a:off x="8359135" y="5261642"/>
            <a:ext cx="2671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Agatha </a:t>
            </a:r>
            <a:r>
              <a:rPr lang="pt-BR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Cristie</a:t>
            </a:r>
            <a:r>
              <a:rPr lang="pt-B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Ribeiro</a:t>
            </a:r>
          </a:p>
        </p:txBody>
      </p:sp>
    </p:spTree>
    <p:extLst>
      <p:ext uri="{BB962C8B-B14F-4D97-AF65-F5344CB8AC3E}">
        <p14:creationId xmlns:p14="http://schemas.microsoft.com/office/powerpoint/2010/main" val="134827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DBF0E-7AB6-5FD3-3C42-266471D6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Melhorias 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7D677-232C-7C2D-86CB-7E1260E3C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1ª opção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Utilizar um silicone com menos flexibilidade e fazer uma peça inteira</a:t>
            </a:r>
          </a:p>
          <a:p>
            <a:pPr marL="457200" lvl="1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O próximo passo seria testar outros tipos de silicone e melhorar a ergonomia do modelo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EBE406-95BC-5647-2770-478FBFEF9D85}"/>
              </a:ext>
            </a:extLst>
          </p:cNvPr>
          <p:cNvSpPr/>
          <p:nvPr/>
        </p:nvSpPr>
        <p:spPr>
          <a:xfrm>
            <a:off x="11734800" y="0"/>
            <a:ext cx="14224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914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DBF0E-7AB6-5FD3-3C42-266471D6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Possivel</a:t>
            </a:r>
            <a:r>
              <a:rPr lang="pt-BR" dirty="0">
                <a:solidFill>
                  <a:schemeClr val="bg1"/>
                </a:solidFill>
              </a:rPr>
              <a:t> melhoria de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7D677-232C-7C2D-86CB-7E1260E3C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2ª opção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Aliar a rigidez da Resina epóxi com  a flexibilidade do silicone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Utilizando Fibra + resina + silicone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C44613-DD4A-68C3-40F9-96603D2F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3" y="3334862"/>
            <a:ext cx="2633974" cy="2909570"/>
          </a:xfrm>
          <a:prstGeom prst="rect">
            <a:avLst/>
          </a:prstGeom>
        </p:spPr>
      </p:pic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2E5565C7-BB50-D4F5-9B80-D21D5F9E42E7}"/>
              </a:ext>
            </a:extLst>
          </p:cNvPr>
          <p:cNvSpPr/>
          <p:nvPr/>
        </p:nvSpPr>
        <p:spPr>
          <a:xfrm>
            <a:off x="3472174" y="4419600"/>
            <a:ext cx="924560" cy="965200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190AE4-EE18-EF90-87F3-F4CF552D0A2B}"/>
              </a:ext>
            </a:extLst>
          </p:cNvPr>
          <p:cNvSpPr txBox="1"/>
          <p:nvPr/>
        </p:nvSpPr>
        <p:spPr>
          <a:xfrm>
            <a:off x="1005840" y="6311900"/>
            <a:ext cx="247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Anel de silicone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96E923B-72EA-97C3-160B-093C2973D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41" y="3334862"/>
            <a:ext cx="2897118" cy="290957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B4CEBB4-A19E-00EF-2B36-3807DFDA4C63}"/>
              </a:ext>
            </a:extLst>
          </p:cNvPr>
          <p:cNvSpPr txBox="1"/>
          <p:nvPr/>
        </p:nvSpPr>
        <p:spPr>
          <a:xfrm>
            <a:off x="5297681" y="6311900"/>
            <a:ext cx="247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Fibra + resina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B9998C1-BEEE-2FE3-BB5E-02CBB8E9F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529" y="3334862"/>
            <a:ext cx="2621978" cy="297703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79186B90-EAA3-0819-C450-51BC9FA9E7BC}"/>
              </a:ext>
            </a:extLst>
          </p:cNvPr>
          <p:cNvSpPr/>
          <p:nvPr/>
        </p:nvSpPr>
        <p:spPr>
          <a:xfrm>
            <a:off x="11734800" y="0"/>
            <a:ext cx="14224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Igual a 16">
            <a:extLst>
              <a:ext uri="{FF2B5EF4-FFF2-40B4-BE49-F238E27FC236}">
                <a16:creationId xmlns:a16="http://schemas.microsoft.com/office/drawing/2014/main" id="{A4FC0640-FC38-C6C7-2B7F-5421B4D91CB8}"/>
              </a:ext>
            </a:extLst>
          </p:cNvPr>
          <p:cNvSpPr/>
          <p:nvPr/>
        </p:nvSpPr>
        <p:spPr>
          <a:xfrm>
            <a:off x="7755198" y="4509929"/>
            <a:ext cx="1022162" cy="784541"/>
          </a:xfrm>
          <a:prstGeom prst="mathEqua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9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F817F-AFFA-7032-4FE0-C737FDBD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B58A-3B63-2FCC-6840-C057F27ED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projeto tem  uma ideia e uma base muito boa, mas precisa de mais tempo para ser refinada</a:t>
            </a:r>
          </a:p>
          <a:p>
            <a:r>
              <a:rPr lang="pt-BR" dirty="0">
                <a:solidFill>
                  <a:schemeClr val="bg1"/>
                </a:solidFill>
              </a:rPr>
              <a:t>Os protótipos serviram de grande auxilio para entender melhor as propriedades do material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83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39EE0-8A7C-362C-692D-C081BABE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13A0203-1EAD-A33D-BFED-807980E4298E}"/>
              </a:ext>
            </a:extLst>
          </p:cNvPr>
          <p:cNvSpPr/>
          <p:nvPr/>
        </p:nvSpPr>
        <p:spPr>
          <a:xfrm>
            <a:off x="11734800" y="0"/>
            <a:ext cx="14224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F4BD26-A40C-5689-63ED-81F475F0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8839200" cy="68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11247-253A-E28C-714E-C6A210D3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BlueCap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5E4037-1C2E-85D5-CA65-7D93A70A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Objetivo</a:t>
            </a:r>
          </a:p>
          <a:p>
            <a:pPr lvl="1"/>
            <a:r>
              <a:rPr lang="pt-BR" sz="2800" dirty="0">
                <a:solidFill>
                  <a:schemeClr val="bg1"/>
                </a:solidFill>
              </a:rPr>
              <a:t>melhorar o processo de isolamento para pintura do estabilizador horizontal do E2 na Aernnova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Porque?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Devido  ao alto desperdício de materiais consumíveis como fita crepe no processo de isolamento de pintura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3404926-174D-8013-2BAD-663EF0945F88}"/>
              </a:ext>
            </a:extLst>
          </p:cNvPr>
          <p:cNvSpPr/>
          <p:nvPr/>
        </p:nvSpPr>
        <p:spPr>
          <a:xfrm>
            <a:off x="11734800" y="0"/>
            <a:ext cx="14224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78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F2A30-26D2-02BB-539D-1EE56F3F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BlueCap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B9A2A7-B8FD-F651-7071-E52E60F9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>
                <a:solidFill>
                  <a:schemeClr val="bg1"/>
                </a:solidFill>
              </a:rPr>
              <a:t>Como? </a:t>
            </a:r>
          </a:p>
          <a:p>
            <a:pPr lvl="1"/>
            <a:r>
              <a:rPr lang="pt-BR" sz="2800" dirty="0">
                <a:solidFill>
                  <a:schemeClr val="bg1"/>
                </a:solidFill>
              </a:rPr>
              <a:t>Substituindo a fita crepe que é uma material descartável por uma  peça reutilizável de silicone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Vantagens</a:t>
            </a:r>
          </a:p>
          <a:p>
            <a:pPr lvl="1"/>
            <a:r>
              <a:rPr lang="pt-BR" sz="2800" dirty="0">
                <a:solidFill>
                  <a:schemeClr val="bg1"/>
                </a:solidFill>
              </a:rPr>
              <a:t>Redução de custos </a:t>
            </a:r>
          </a:p>
          <a:p>
            <a:pPr lvl="1"/>
            <a:r>
              <a:rPr lang="pt-BR" sz="2800" dirty="0" err="1">
                <a:solidFill>
                  <a:schemeClr val="bg1"/>
                </a:solidFill>
              </a:rPr>
              <a:t>Eco-friendly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pt-BR" sz="2800" dirty="0">
                <a:solidFill>
                  <a:schemeClr val="bg1"/>
                </a:solidFill>
              </a:rPr>
              <a:t>Fácil utilização</a:t>
            </a:r>
          </a:p>
          <a:p>
            <a:pPr lvl="1"/>
            <a:endParaRPr lang="pt-BR" sz="28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451372-36A7-B9C6-3A14-6E76FC426CDE}"/>
              </a:ext>
            </a:extLst>
          </p:cNvPr>
          <p:cNvSpPr/>
          <p:nvPr/>
        </p:nvSpPr>
        <p:spPr>
          <a:xfrm>
            <a:off x="11734800" y="0"/>
            <a:ext cx="14224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56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F241C07F-DFBC-8800-7F3F-CFD6E0E18DC9}"/>
              </a:ext>
            </a:extLst>
          </p:cNvPr>
          <p:cNvSpPr/>
          <p:nvPr/>
        </p:nvSpPr>
        <p:spPr>
          <a:xfrm>
            <a:off x="-71120" y="0"/>
            <a:ext cx="5862320" cy="6939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AFD1FE-E161-20F1-C109-21E563BC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</a:rPr>
              <a:t>Modelo Catia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6E627267-99ED-2158-72C2-FF2E7E0B5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Ao todo serão utilizado: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14 moldes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Sendo 3 tipos diferentes de peças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72 peças ao total</a:t>
            </a:r>
          </a:p>
          <a:p>
            <a:endParaRPr lang="pt-BR" sz="2000" b="1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0503309-CFA0-E22F-1BF5-8C954D3B6B12}"/>
              </a:ext>
            </a:extLst>
          </p:cNvPr>
          <p:cNvGrpSpPr/>
          <p:nvPr/>
        </p:nvGrpSpPr>
        <p:grpSpPr>
          <a:xfrm>
            <a:off x="6506785" y="1087278"/>
            <a:ext cx="4845427" cy="4683444"/>
            <a:chOff x="238760" y="1493519"/>
            <a:chExt cx="4845427" cy="4683444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9897ECA-BB58-2CEB-F983-5473740B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60" y="1493520"/>
              <a:ext cx="4845427" cy="4683443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C8E728F-102C-B363-6834-8CA02E74D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251" y="1493519"/>
              <a:ext cx="1762936" cy="3146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2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F241C07F-DFBC-8800-7F3F-CFD6E0E18DC9}"/>
              </a:ext>
            </a:extLst>
          </p:cNvPr>
          <p:cNvSpPr/>
          <p:nvPr/>
        </p:nvSpPr>
        <p:spPr>
          <a:xfrm>
            <a:off x="0" y="0"/>
            <a:ext cx="57912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AFD1FE-E161-20F1-C109-21E563BC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66" y="457200"/>
            <a:ext cx="4903814" cy="1600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 1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6E627267-99ED-2158-72C2-FF2E7E0B5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F9679B-B6B3-D91D-A2D0-228EF8836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6" b="7331"/>
          <a:stretch/>
        </p:blipFill>
        <p:spPr>
          <a:xfrm>
            <a:off x="6400801" y="1761966"/>
            <a:ext cx="5381333" cy="4402456"/>
          </a:xfrm>
          <a:prstGeom prst="rect">
            <a:avLst/>
          </a:prstGeom>
        </p:spPr>
      </p:pic>
      <p:pic>
        <p:nvPicPr>
          <p:cNvPr id="29" name="Imagem 28" descr="Uma imagem contendo edifício, no interior, estacionado, grande&#10;&#10;Descrição gerada automaticamente">
            <a:extLst>
              <a:ext uri="{FF2B5EF4-FFF2-40B4-BE49-F238E27FC236}">
                <a16:creationId xmlns:a16="http://schemas.microsoft.com/office/drawing/2014/main" id="{46C7FD73-9A75-5D4E-1E0A-1C0BC62A3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1" y="1902460"/>
            <a:ext cx="5285398" cy="39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45C425B-D76A-1434-8D1A-15A9BE61FF47}"/>
              </a:ext>
            </a:extLst>
          </p:cNvPr>
          <p:cNvSpPr/>
          <p:nvPr/>
        </p:nvSpPr>
        <p:spPr>
          <a:xfrm>
            <a:off x="6329680" y="0"/>
            <a:ext cx="586232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DE66AC-A097-A4D3-6054-14D3603F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FBEFE6-32AF-0578-CA88-2C970916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CA84DE-810A-3423-449D-6A38310A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4" y="1375728"/>
            <a:ext cx="5581667" cy="3919812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D0EABC4-5F5C-11AE-AC2D-2075D7F6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80" y="1531060"/>
            <a:ext cx="5862320" cy="423906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D76FF4C-ED29-2DC5-4C1B-C9E98E356AE8}"/>
              </a:ext>
            </a:extLst>
          </p:cNvPr>
          <p:cNvSpPr txBox="1"/>
          <p:nvPr/>
        </p:nvSpPr>
        <p:spPr>
          <a:xfrm>
            <a:off x="1330960" y="5477192"/>
            <a:ext cx="570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Formato cônico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Fixação interna</a:t>
            </a:r>
          </a:p>
        </p:txBody>
      </p:sp>
    </p:spTree>
    <p:extLst>
      <p:ext uri="{BB962C8B-B14F-4D97-AF65-F5344CB8AC3E}">
        <p14:creationId xmlns:p14="http://schemas.microsoft.com/office/powerpoint/2010/main" val="344342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45C425B-D76A-1434-8D1A-15A9BE61FF47}"/>
              </a:ext>
            </a:extLst>
          </p:cNvPr>
          <p:cNvSpPr/>
          <p:nvPr/>
        </p:nvSpPr>
        <p:spPr>
          <a:xfrm>
            <a:off x="0" y="0"/>
            <a:ext cx="545592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DE66AC-A097-A4D3-6054-14D3603F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Modelo 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FBEFE6-32AF-0578-CA88-2C9709165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5D6934-3C46-122F-8FAE-48E7DAB9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8" y="1920240"/>
            <a:ext cx="3794198" cy="388334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65449F-C00B-4EDC-17D9-FBBF7111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38" y="1285302"/>
            <a:ext cx="6446131" cy="126987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194BFB7-258A-4722-95E3-27ED5F870538}"/>
              </a:ext>
            </a:extLst>
          </p:cNvPr>
          <p:cNvSpPr txBox="1"/>
          <p:nvPr/>
        </p:nvSpPr>
        <p:spPr>
          <a:xfrm>
            <a:off x="5963920" y="3429000"/>
            <a:ext cx="570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Formato cônico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Fixação interna</a:t>
            </a:r>
          </a:p>
        </p:txBody>
      </p:sp>
    </p:spTree>
    <p:extLst>
      <p:ext uri="{BB962C8B-B14F-4D97-AF65-F5344CB8AC3E}">
        <p14:creationId xmlns:p14="http://schemas.microsoft.com/office/powerpoint/2010/main" val="40693384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15355</TotalTime>
  <Words>489</Words>
  <Application>Microsoft Office PowerPoint</Application>
  <PresentationFormat>Widescreen</PresentationFormat>
  <Paragraphs>103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Tema do Office</vt:lpstr>
      <vt:lpstr>Aernnova/ Fatec</vt:lpstr>
      <vt:lpstr>Integrantes</vt:lpstr>
      <vt:lpstr>Agenda</vt:lpstr>
      <vt:lpstr>BlueCap</vt:lpstr>
      <vt:lpstr>BlueCap</vt:lpstr>
      <vt:lpstr>Modelo Catia</vt:lpstr>
      <vt:lpstr>Modelo 1</vt:lpstr>
      <vt:lpstr>Modelo 2</vt:lpstr>
      <vt:lpstr>Modelo 3</vt:lpstr>
      <vt:lpstr>Custo</vt:lpstr>
      <vt:lpstr>Custo</vt:lpstr>
      <vt:lpstr>Protótipos</vt:lpstr>
      <vt:lpstr>Molde negativo</vt:lpstr>
      <vt:lpstr>Protótipo 1</vt:lpstr>
      <vt:lpstr>Protótipo 2</vt:lpstr>
      <vt:lpstr>Protótipo 3</vt:lpstr>
      <vt:lpstr>Protótipo 4</vt:lpstr>
      <vt:lpstr>Teste</vt:lpstr>
      <vt:lpstr>Resultados</vt:lpstr>
      <vt:lpstr>Melhorias  do projeto</vt:lpstr>
      <vt:lpstr>Possivel melhoria de projeto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Aernnova/ Fatec</dc:title>
  <dc:creator>TEODORO DA PURIFICACAO</dc:creator>
  <cp:lastModifiedBy>TEODORO DA PURIFICACAO</cp:lastModifiedBy>
  <cp:revision>7</cp:revision>
  <dcterms:created xsi:type="dcterms:W3CDTF">2023-11-20T00:08:06Z</dcterms:created>
  <dcterms:modified xsi:type="dcterms:W3CDTF">2023-11-30T16:03:12Z</dcterms:modified>
</cp:coreProperties>
</file>